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5" r:id="rId12"/>
    <p:sldId id="276" r:id="rId13"/>
    <p:sldId id="277" r:id="rId14"/>
    <p:sldId id="281" r:id="rId15"/>
    <p:sldId id="270" r:id="rId16"/>
    <p:sldId id="272" r:id="rId17"/>
    <p:sldId id="273" r:id="rId18"/>
    <p:sldId id="274" r:id="rId19"/>
    <p:sldId id="280" r:id="rId20"/>
    <p:sldId id="268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3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3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3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1B88-AACB-4FC3-BA37-59FAC7F343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BEC8-F68D-4C95-A2D1-39336637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9543" y="545136"/>
            <a:ext cx="9058141" cy="953037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cs typeface="Times New Roman" panose="02020603050405020304" pitchFamily="18" charset="0"/>
              </a:rPr>
              <a:t>униципальное бюджетное учреждение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«Центр психолого-педагогической, медицинской и социальной помощи № 9»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496" y="2627290"/>
            <a:ext cx="9019504" cy="21695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ОПЫТ РАБОТЫ МБУ ЦППМИСП №9 ПО ПРОФИЛАКТИКЕ СУИЦИДАЛЬНОГО ПОВЕДЕНИЯ ДЕТЕЙ И ПОДРОСТКОВ В ЦЕНТРАЛЬНОМ РАЙОНЕ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113737"/>
            <a:ext cx="2035082" cy="19909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83489" y="5491432"/>
            <a:ext cx="5437030" cy="953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Яковлева Галина Сергеевна, заместитель директора МБУ </a:t>
            </a:r>
            <a:r>
              <a:rPr lang="ru-RU" sz="2400" dirty="0" err="1" smtClean="0">
                <a:cs typeface="Times New Roman" panose="02020603050405020304" pitchFamily="18" charset="0"/>
              </a:rPr>
              <a:t>ЦППМиСП</a:t>
            </a:r>
            <a:r>
              <a:rPr lang="ru-RU" sz="2400" dirty="0" smtClean="0">
                <a:cs typeface="Times New Roman" panose="02020603050405020304" pitchFamily="18" charset="0"/>
              </a:rPr>
              <a:t> № 9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5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1" y="5749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Вторичная и третичная профилактика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саморазрушающего</a:t>
            </a:r>
            <a:r>
              <a:rPr lang="ru-RU" b="1" dirty="0" smtClean="0">
                <a:solidFill>
                  <a:srgbClr val="C00000"/>
                </a:solidFill>
              </a:rPr>
              <a:t> поведения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400" dirty="0" smtClean="0"/>
              <a:t>В </a:t>
            </a:r>
            <a:r>
              <a:rPr lang="ru-RU" sz="4400" dirty="0"/>
              <a:t>течение года в Центре оказана </a:t>
            </a:r>
            <a:r>
              <a:rPr lang="ru-RU" sz="4400" b="1" dirty="0"/>
              <a:t>адресная психологическая помощь </a:t>
            </a:r>
            <a:r>
              <a:rPr lang="ru-RU" sz="4400" b="1" dirty="0" smtClean="0"/>
              <a:t>34 подросткам,</a:t>
            </a:r>
            <a:r>
              <a:rPr lang="ru-RU" sz="4400" dirty="0" smtClean="0"/>
              <a:t> обратившимся со сложностями эмоционального и поведенческого характера.  Из них </a:t>
            </a:r>
            <a:r>
              <a:rPr lang="ru-RU" sz="4400" b="1" dirty="0" smtClean="0"/>
              <a:t>4 подростка </a:t>
            </a:r>
            <a:r>
              <a:rPr lang="ru-RU" sz="4400" dirty="0" smtClean="0"/>
              <a:t>с высоким суицидальным риском.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40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Причины эмоциональных и поведенческих отклонений: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2506662"/>
            <a:ext cx="10425952" cy="2643562"/>
          </a:xfrm>
        </p:spPr>
        <p:txBody>
          <a:bodyPr/>
          <a:lstStyle/>
          <a:p>
            <a:r>
              <a:rPr lang="ru-RU" dirty="0" smtClean="0"/>
              <a:t>Сложности детско-родительских отношений;</a:t>
            </a:r>
          </a:p>
          <a:p>
            <a:r>
              <a:rPr lang="ru-RU" dirty="0" smtClean="0"/>
              <a:t>Острое протекание подросткового кризиса (нарушение в ценностно-смысловой сфере, эмоциональной сфере);</a:t>
            </a:r>
          </a:p>
          <a:p>
            <a:r>
              <a:rPr lang="ru-RU" dirty="0" smtClean="0"/>
              <a:t>Нарушения эмоциональной идентификации.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12941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Психологический клуб для родителей «Школа понимания»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(2019-2024 </a:t>
            </a: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92" y="4826241"/>
            <a:ext cx="1316850" cy="17679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3235" y="1331258"/>
            <a:ext cx="9595130" cy="41282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/>
              <a:t>Цель:</a:t>
            </a:r>
            <a:r>
              <a:rPr lang="ru-RU" sz="2400" dirty="0"/>
              <a:t> содействие в развитии внутрисемейного взаимопонимания, культуры детско-родительских отношений.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Задачи</a:t>
            </a:r>
            <a:r>
              <a:rPr lang="ru-RU" sz="2400" dirty="0"/>
              <a:t>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Повысить уровень понимания родителями особенностей и закономерностей развития ребенка, определяющих успешность прохождения кризисного периода;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Обучать родителей навыкам эффективного взаимодействия с детьми через развитие у них способности к </a:t>
            </a:r>
            <a:r>
              <a:rPr lang="ru-RU" sz="2400" dirty="0" err="1"/>
              <a:t>эмпатии</a:t>
            </a:r>
            <a:r>
              <a:rPr lang="ru-RU" sz="2400" dirty="0"/>
              <a:t> и рефлексии собственных эмоциональных состояний;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Способствовать усвоению навыков диалогического общения и конструктивного сотрудничества с ребенком (кооперации).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42048" y="288646"/>
            <a:ext cx="8906435" cy="4912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Тематика встреч: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6518" y="1237129"/>
            <a:ext cx="5688106" cy="5513294"/>
          </a:xfrm>
        </p:spPr>
        <p:txBody>
          <a:bodyPr>
            <a:normAutofit fontScale="70000" lnSpcReduction="20000"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Эволюция </a:t>
            </a:r>
            <a:r>
              <a:rPr lang="ru-RU" sz="2900" dirty="0" err="1"/>
              <a:t>родительства</a:t>
            </a:r>
            <a:r>
              <a:rPr lang="ru-RU" sz="2900" dirty="0"/>
              <a:t>. Роль отца и матери в воспитании детей;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Философия </a:t>
            </a:r>
            <a:r>
              <a:rPr lang="ru-RU" sz="2900" dirty="0" err="1"/>
              <a:t>родительства</a:t>
            </a:r>
            <a:r>
              <a:rPr lang="ru-RU" sz="2900" dirty="0"/>
              <a:t>. Приоритеты воспитания;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Механика конфликта: правила безопасности;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Родительская </a:t>
            </a:r>
            <a:r>
              <a:rPr lang="ru-RU" sz="2900" dirty="0"/>
              <a:t>любовь: как ребёнок её воспринимает? Пять «языков любви»;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В </a:t>
            </a:r>
            <a:r>
              <a:rPr lang="ru-RU" sz="2900" dirty="0"/>
              <a:t>нашей семье - подросток. Сложности подросткового возраста;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Подросток: барьеры общения;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Истинные потребности подростка</a:t>
            </a:r>
            <a:r>
              <a:rPr lang="ru-RU" sz="2900" dirty="0" smtClean="0"/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Индивидуальность ребёнка: понять и поддержать;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/>
              <a:t>Стратегии взаимодействия с учетом характера </a:t>
            </a:r>
            <a:r>
              <a:rPr lang="ru-RU" sz="2900" dirty="0" smtClean="0"/>
              <a:t>ребенка;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900" dirty="0" smtClean="0"/>
              <a:t>Всё, что нужно знать о суициде</a:t>
            </a:r>
            <a:r>
              <a:rPr lang="ru-RU" sz="2900" dirty="0"/>
              <a:t>;</a:t>
            </a:r>
            <a:endParaRPr lang="ru-RU" sz="2900" dirty="0" smtClean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Кнут </a:t>
            </a:r>
            <a:r>
              <a:rPr lang="ru-RU" sz="2800" dirty="0"/>
              <a:t>и пряник: основы ненасильственного </a:t>
            </a:r>
            <a:r>
              <a:rPr lang="ru-RU" sz="2800" dirty="0" smtClean="0"/>
              <a:t>общения.</a:t>
            </a:r>
            <a:endParaRPr lang="ru-RU" sz="2900" dirty="0"/>
          </a:p>
          <a:p>
            <a:pPr lvl="0"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11" name="Подзаголовок 9"/>
          <p:cNvSpPr txBox="1">
            <a:spLocks/>
          </p:cNvSpPr>
          <p:nvPr/>
        </p:nvSpPr>
        <p:spPr>
          <a:xfrm>
            <a:off x="5876365" y="3897874"/>
            <a:ext cx="5948082" cy="242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210" y="161364"/>
            <a:ext cx="4150836" cy="5540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25" y="3233893"/>
            <a:ext cx="2541494" cy="33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65125"/>
            <a:ext cx="10905565" cy="4005169"/>
          </a:xfrm>
        </p:spPr>
        <p:txBody>
          <a:bodyPr>
            <a:normAutofit/>
          </a:bodyPr>
          <a:lstStyle/>
          <a:p>
            <a:pPr algn="r"/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</a:t>
            </a:r>
            <a:r>
              <a:rPr lang="en-US" sz="3100" b="1" dirty="0">
                <a:solidFill>
                  <a:srgbClr val="FF0000"/>
                </a:solidFill>
              </a:rPr>
              <a:t>PRO</a:t>
            </a:r>
            <a:r>
              <a:rPr lang="ru-RU" sz="3100" b="1" dirty="0">
                <a:solidFill>
                  <a:srgbClr val="FF0000"/>
                </a:solidFill>
              </a:rPr>
              <a:t> безопасность детей</a:t>
            </a:r>
            <a:r>
              <a:rPr lang="ru-RU" sz="3100" b="1" dirty="0" smtClean="0">
                <a:solidFill>
                  <a:srgbClr val="FF0000"/>
                </a:solidFill>
              </a:rPr>
              <a:t>»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/>
              <a:t>(11 марта 2022 г.) </a:t>
            </a:r>
            <a:br>
              <a:rPr lang="ru-RU" sz="3100" dirty="0"/>
            </a:br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</a:t>
            </a:r>
            <a:r>
              <a:rPr lang="en-US" sz="3100" b="1" dirty="0">
                <a:solidFill>
                  <a:srgbClr val="FF0000"/>
                </a:solidFill>
              </a:rPr>
              <a:t>PRO family</a:t>
            </a:r>
            <a:r>
              <a:rPr lang="ru-RU" sz="3100" b="1" dirty="0">
                <a:solidFill>
                  <a:srgbClr val="FF0000"/>
                </a:solidFill>
              </a:rPr>
              <a:t>»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/>
              <a:t>(15 ноября </a:t>
            </a:r>
            <a:r>
              <a:rPr lang="ru-RU" sz="3100" dirty="0" smtClean="0"/>
              <a:t>2022г.)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Городской психологический марафон </a:t>
            </a:r>
            <a:r>
              <a:rPr lang="ru-RU" sz="3100" b="1" dirty="0">
                <a:solidFill>
                  <a:srgbClr val="FF0000"/>
                </a:solidFill>
              </a:rPr>
              <a:t>«СТОП стресс!»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dirty="0"/>
              <a:t>(15 ноября </a:t>
            </a:r>
            <a:r>
              <a:rPr lang="ru-RU" sz="3100" dirty="0" smtClean="0"/>
              <a:t>2023г.)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centr9.dou24.ru/images/22-23/news/2022-11-14/04/marafon_15_noyabr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76" y="3224120"/>
            <a:ext cx="6382222" cy="3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Ар-терапия в работе с детьми, имеющими суицидальный риск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944710" y="6284890"/>
            <a:ext cx="9934977" cy="387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Арт-техника «Человек под дождем»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6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82" y="5761374"/>
            <a:ext cx="10515600" cy="6780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Арт-техника «Цветок»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5" y="102713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3811" y="1065771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41210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5988676"/>
            <a:ext cx="10323490" cy="454316"/>
          </a:xfrm>
        </p:spPr>
        <p:txBody>
          <a:bodyPr>
            <a:noAutofit/>
          </a:bodyPr>
          <a:lstStyle/>
          <a:p>
            <a:r>
              <a:rPr lang="ru-RU" sz="2800" dirty="0"/>
              <a:t>Арт-техника «Человек под дождем»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7" y="898347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5174" y="898345"/>
            <a:ext cx="4352925" cy="4352925"/>
          </a:xfrm>
        </p:spPr>
      </p:pic>
    </p:spTree>
    <p:extLst>
      <p:ext uri="{BB962C8B-B14F-4D97-AF65-F5344CB8AC3E}">
        <p14:creationId xmlns:p14="http://schemas.microsoft.com/office/powerpoint/2010/main" val="25325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42412" y="5743949"/>
            <a:ext cx="2940424" cy="508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После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37" y="1287743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4" y="1220508"/>
            <a:ext cx="4351338" cy="4351338"/>
          </a:xfr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73741" y="517525"/>
            <a:ext cx="4549587" cy="7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Эбру</a:t>
            </a:r>
            <a:r>
              <a:rPr lang="ru-RU" sz="3200" b="1" dirty="0" smtClean="0">
                <a:solidFill>
                  <a:srgbClr val="FF0000"/>
                </a:solidFill>
              </a:rPr>
              <a:t>-терапия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138083" y="5779808"/>
            <a:ext cx="2940424" cy="5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До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7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8" y="100535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61" y="884331"/>
            <a:ext cx="4351338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430" y="5445306"/>
            <a:ext cx="2938527" cy="835224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7723095" y="5528795"/>
            <a:ext cx="2940424" cy="50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После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3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53261" y="404734"/>
            <a:ext cx="6990062" cy="356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Личность ребёнка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93466"/>
            <a:ext cx="4091260" cy="359806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/>
              <a:t>С</a:t>
            </a:r>
            <a:r>
              <a:rPr lang="ru-RU" sz="4000" i="1" dirty="0" smtClean="0"/>
              <a:t>емья</a:t>
            </a:r>
            <a:endParaRPr lang="ru-RU" sz="4000" i="1" dirty="0"/>
          </a:p>
        </p:txBody>
      </p:sp>
      <p:sp>
        <p:nvSpPr>
          <p:cNvPr id="9" name="Овал 8"/>
          <p:cNvSpPr/>
          <p:nvPr/>
        </p:nvSpPr>
        <p:spPr>
          <a:xfrm>
            <a:off x="4430966" y="3551085"/>
            <a:ext cx="4008496" cy="330691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Образовательное учреждение</a:t>
            </a:r>
            <a:endParaRPr lang="ru-RU" sz="2400" i="1" dirty="0"/>
          </a:p>
        </p:txBody>
      </p:sp>
      <p:sp>
        <p:nvSpPr>
          <p:cNvPr id="10" name="Овал 9"/>
          <p:cNvSpPr/>
          <p:nvPr/>
        </p:nvSpPr>
        <p:spPr>
          <a:xfrm>
            <a:off x="7935426" y="794480"/>
            <a:ext cx="4256574" cy="31407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Досуг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02408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4873"/>
            <a:ext cx="10584305" cy="16788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Предложения по совершенствованию направления профилактики суицидального поведения среди детей и подростков в Центральном районе: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07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Разработка</a:t>
            </a:r>
            <a:r>
              <a:rPr lang="ru-RU" dirty="0"/>
              <a:t>, апробация и внедрение </a:t>
            </a:r>
            <a:r>
              <a:rPr lang="ru-RU" i="1" dirty="0"/>
              <a:t>ежегодного мониторинга психологического благополучия детей и подростков образовательных учреждений, направленного на выявление детей </a:t>
            </a:r>
            <a:r>
              <a:rPr lang="ru-RU" i="1" dirty="0" smtClean="0"/>
              <a:t>группы риска </a:t>
            </a:r>
            <a:r>
              <a:rPr lang="ru-RU" i="1" dirty="0"/>
              <a:t>с целью организации </a:t>
            </a:r>
            <a:r>
              <a:rPr lang="ru-RU" i="1" dirty="0" smtClean="0"/>
              <a:t>своевременной работы по коррекции негативного фона процесса самоопределения подростка. </a:t>
            </a:r>
            <a:r>
              <a:rPr lang="ru-RU" dirty="0"/>
              <a:t>Мониторинг призван оценить степень психологического состояния детей, наличие признаков сложных эмоциональных состояний, отношение к построению личного жизненного сценария, направленность мотивов и действий в поведении.</a:t>
            </a:r>
          </a:p>
          <a:p>
            <a:pPr lvl="0" algn="just"/>
            <a:r>
              <a:rPr lang="ru-RU" dirty="0"/>
              <a:t>Ежегодная организация семинаров для педагогов и родительских собраний в образовательных учреждениях по результатам мониторинга психологического состояния детей.</a:t>
            </a:r>
          </a:p>
          <a:p>
            <a:pPr lvl="0"/>
            <a:r>
              <a:rPr lang="ru-RU" dirty="0"/>
              <a:t>Организация цикла методических семинаров для педагогов-психологов Центрального района с целью программ коррекции личностных нарушений и профилактики </a:t>
            </a:r>
            <a:r>
              <a:rPr lang="ru-RU" dirty="0" err="1"/>
              <a:t>девиантных</a:t>
            </a:r>
            <a:r>
              <a:rPr lang="ru-RU" dirty="0"/>
              <a:t> форм поведения подростков на основе данных мониторингового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29" y="393278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35" y="4610786"/>
            <a:ext cx="2035082" cy="19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8" y="470647"/>
            <a:ext cx="10385612" cy="57063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rgbClr val="FF0000"/>
                </a:solidFill>
              </a:rPr>
              <a:t>Суицидальное поведение </a:t>
            </a:r>
            <a:r>
              <a:rPr lang="ru-RU" dirty="0"/>
              <a:t>– </a:t>
            </a:r>
            <a:r>
              <a:rPr lang="ru-RU" dirty="0" err="1"/>
              <a:t>аутоагрессивное</a:t>
            </a:r>
            <a:r>
              <a:rPr lang="ru-RU" dirty="0"/>
              <a:t> поведение, проявляющееся в виде фантазий, мыслей, представлений или действий, направленных на самоповреждение или самоуничтожение и по крайней мере в минимальной степени мотивируемых явными или скрытыми интенциями к смерти.</a:t>
            </a:r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Самоповреждающее</a:t>
            </a:r>
            <a:r>
              <a:rPr lang="ru-RU" dirty="0">
                <a:solidFill>
                  <a:srgbClr val="FF0000"/>
                </a:solidFill>
              </a:rPr>
              <a:t> поведение </a:t>
            </a:r>
            <a:r>
              <a:rPr lang="ru-RU" dirty="0"/>
              <a:t>–  это нанесение себе повреждений с целью справиться с тяжелыми переживаниями, болезненными воспоминаниями, ситуациями, которые трудно пережить, и невозможностью контролировать свою жизнь.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</a:rPr>
              <a:t>Склонность к </a:t>
            </a:r>
            <a:r>
              <a:rPr lang="ru-RU" dirty="0" err="1">
                <a:solidFill>
                  <a:srgbClr val="FF0000"/>
                </a:solidFill>
              </a:rPr>
              <a:t>сиуцидальному</a:t>
            </a:r>
            <a:r>
              <a:rPr lang="ru-RU" dirty="0">
                <a:solidFill>
                  <a:srgbClr val="FF0000"/>
                </a:solidFill>
              </a:rPr>
              <a:t> риску </a:t>
            </a:r>
            <a:r>
              <a:rPr lang="ru-RU" dirty="0"/>
              <a:t>- это вероятность самоубийства, которую рассчитывают на основе клинической оценки болезненного состояния пациента или получают с помощью специального тестирования, позволяющего определить готовность человека к совершению суицидальных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22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Модель организации профилактики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саморазрушающего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поведения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Первый уровень – первичная (общая) </a:t>
            </a:r>
            <a:r>
              <a:rPr lang="ru-RU" b="1" dirty="0" smtClean="0">
                <a:solidFill>
                  <a:srgbClr val="C00000"/>
                </a:solidFill>
              </a:rPr>
              <a:t>профилактика</a:t>
            </a: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Цель </a:t>
            </a:r>
            <a:r>
              <a:rPr lang="ru-RU" dirty="0"/>
              <a:t>общей профилактики – создание и поддержание благоприятного психологического климата в образовательной организации.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Её </a:t>
            </a:r>
            <a:r>
              <a:rPr lang="ru-RU" dirty="0"/>
              <a:t>миссия – ослабление и устранение социальных и психологических предпосылок, способствующих формированию </a:t>
            </a:r>
            <a:r>
              <a:rPr lang="ru-RU" dirty="0" err="1"/>
              <a:t>саморазрушающего</a:t>
            </a:r>
            <a:r>
              <a:rPr lang="ru-RU" dirty="0"/>
              <a:t> поведения и </a:t>
            </a:r>
            <a:r>
              <a:rPr lang="ru-RU" dirty="0" err="1"/>
              <a:t>суицидогенной</a:t>
            </a:r>
            <a:r>
              <a:rPr lang="ru-RU" dirty="0"/>
              <a:t> обстановки в коллективах. Общая профилактика должна проводиться со всеми </a:t>
            </a:r>
            <a:r>
              <a:rPr lang="ru-RU" dirty="0" smtClean="0"/>
              <a:t>детьми </a:t>
            </a:r>
            <a:r>
              <a:rPr lang="ru-RU" dirty="0"/>
              <a:t>без </a:t>
            </a:r>
            <a:r>
              <a:rPr lang="ru-RU" dirty="0" smtClean="0"/>
              <a:t>исключения.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Второй уровень – вторичная профилактика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Осуществляется образовательной </a:t>
            </a:r>
            <a:r>
              <a:rPr lang="ru-RU" dirty="0"/>
              <a:t>организацией с учащимися, находящимися в трудной жизненной ситуации и высказывающими </a:t>
            </a:r>
            <a:r>
              <a:rPr lang="ru-RU" dirty="0" err="1"/>
              <a:t>саморазрушающие</a:t>
            </a:r>
            <a:r>
              <a:rPr lang="ru-RU" dirty="0"/>
              <a:t> (суицидальные) намерения. </a:t>
            </a:r>
            <a:r>
              <a:rPr lang="ru-RU" dirty="0" smtClean="0"/>
              <a:t>Данная </a:t>
            </a:r>
            <a:r>
              <a:rPr lang="ru-RU" dirty="0"/>
              <a:t>работа проводится при обязательном тесном межведомственном взаимодействии с соответствующими структурами (медицинскими учреждениями, органами опеки и попечительства, комиссией по делам несовершеннолетних, участковыми, общественными </a:t>
            </a:r>
            <a:r>
              <a:rPr lang="ru-RU" dirty="0" smtClean="0"/>
              <a:t>объединениями и </a:t>
            </a:r>
            <a:r>
              <a:rPr lang="ru-RU" dirty="0"/>
              <a:t>др.).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Цель </a:t>
            </a:r>
            <a:r>
              <a:rPr lang="ru-RU" dirty="0"/>
              <a:t>– выявление и сопровождение детей, нуждающихся в дополнительном психолого-педагогическом контроле, с целью предупреждения </a:t>
            </a:r>
            <a:r>
              <a:rPr lang="ru-RU" dirty="0" err="1"/>
              <a:t>саморазрушающего</a:t>
            </a:r>
            <a:r>
              <a:rPr lang="ru-RU" dirty="0"/>
              <a:t> поведения.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Третий уровень – третичная профилактика (реабилитация)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8387"/>
            <a:ext cx="10515600" cy="41822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Цель </a:t>
            </a:r>
            <a:r>
              <a:rPr lang="ru-RU" sz="3200" dirty="0"/>
              <a:t>– снижение последствий и уменьшение вероятности дальнейших случаев саморазрушения, социальная и психологическая реабилитация </a:t>
            </a:r>
            <a:r>
              <a:rPr lang="ru-RU" sz="3200" dirty="0" err="1"/>
              <a:t>суицидентов</a:t>
            </a:r>
            <a:r>
              <a:rPr lang="ru-RU" sz="3200" dirty="0"/>
              <a:t>, наркозависимых. На этом профилактическом уровне осуществляется работа с детьми или подростками, совершившими попытку </a:t>
            </a:r>
            <a:r>
              <a:rPr lang="ru-RU" sz="3200" dirty="0" smtClean="0"/>
              <a:t>суицида.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48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8794" y="365125"/>
            <a:ext cx="10375006" cy="606143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Согласно Федерального Закона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образовании» 273 от 29.12.2013 г. и Письму МО России от 10.02.2015 № ВК- 268/07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 совершенствовании деятельности центров психолого-педагогической, медицинской и социальной помощи» педагоги-психологи Центра осуществляют деятельность </a:t>
            </a:r>
            <a:r>
              <a:rPr lang="ru-RU" i="1" dirty="0"/>
              <a:t>на всех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трех уровнях профилактики суицидального поведения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131" y="7548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Первичная профилактика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саморазрушающего</a:t>
            </a:r>
            <a:r>
              <a:rPr lang="ru-RU" b="1" dirty="0" smtClean="0">
                <a:solidFill>
                  <a:srgbClr val="C00000"/>
                </a:solidFill>
              </a:rPr>
              <a:t> поведения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003" y="2263515"/>
            <a:ext cx="10515600" cy="475289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4000" dirty="0" smtClean="0"/>
              <a:t>Групповые консультации, направленные </a:t>
            </a:r>
            <a:r>
              <a:rPr lang="ru-RU" sz="4000" dirty="0"/>
              <a:t>на повышение родительской грамотности по вопросам детско-родительских </a:t>
            </a:r>
            <a:r>
              <a:rPr lang="ru-RU" sz="4000" dirty="0" smtClean="0"/>
              <a:t>отношений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</a:p>
          <a:p>
            <a:pPr marL="0" indent="0" algn="just">
              <a:buNone/>
            </a:pPr>
            <a:r>
              <a:rPr lang="ru-RU" sz="4000" dirty="0" smtClean="0"/>
              <a:t>- Групповые занятия с элементами тренинга </a:t>
            </a:r>
            <a:r>
              <a:rPr lang="ru-RU" sz="4000" dirty="0"/>
              <a:t>с детьми и подростками с целью развития их </a:t>
            </a:r>
            <a:r>
              <a:rPr lang="ru-RU" sz="4000" dirty="0" smtClean="0"/>
              <a:t>жизнестойкости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2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0980313" cy="101291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Групповые занятия с элементами тренинга с детьми и подростками с целью развития их жизнестойкости</a:t>
            </a:r>
            <a:endParaRPr lang="ru-RU" sz="32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38412"/>
              </p:ext>
            </p:extLst>
          </p:nvPr>
        </p:nvGraphicFramePr>
        <p:xfrm>
          <a:off x="2099256" y="1609858"/>
          <a:ext cx="8049297" cy="489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871"/>
                <a:gridCol w="3782964"/>
                <a:gridCol w="1499939"/>
                <a:gridCol w="1100614"/>
                <a:gridCol w="1099909"/>
              </a:tblGrid>
              <a:tr h="296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644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для обучающихся «Техники самообладания»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63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29.11.2023г.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4354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«Учимся общаться»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58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22.11.2023г.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 dirty="0">
                          <a:effectLst/>
                        </a:rPr>
                        <a:t>Групповая консультация для обучающихся «Ответственный выбор: как и когда говорить «нет»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62 чел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29.01.2024 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557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МБОУ СОШ №27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35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26.02.2024г.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«Секреты манипуляций: как обрести личную устойчивость»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28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СШ №155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indent="28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26.02.2024г.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501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МБОУ СОШ №27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04.03.2024г.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row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53670" algn="l"/>
                          <a:tab pos="245110" algn="l"/>
                        </a:tabLst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«Навыки совладания со стрессом»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СОШ №27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25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04.03.2024г.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МБОУСШ №155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58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11.03.2024г.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601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400">
                          <a:effectLst/>
                        </a:rPr>
                        <a:t>Групповая консультация для обучающихся «Право быть другим»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МБОУ СОШ №51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</a:rPr>
                        <a:t>21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</a:rPr>
                        <a:t>22.04.2024г.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  <a:tr h="300897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362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20" marR="676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204259E03D5F44BDF3FA6F98039782" ma:contentTypeVersion="1" ma:contentTypeDescription="Создание документа." ma:contentTypeScope="" ma:versionID="315816b5d16c40dba902bf628d2988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EDCA2E-A47F-4026-AD6E-4990D0179512}"/>
</file>

<file path=customXml/itemProps2.xml><?xml version="1.0" encoding="utf-8"?>
<ds:datastoreItem xmlns:ds="http://schemas.openxmlformats.org/officeDocument/2006/customXml" ds:itemID="{ABDF30E1-9FCF-4B6F-B83C-21FE4DA9D22B}"/>
</file>

<file path=customXml/itemProps3.xml><?xml version="1.0" encoding="utf-8"?>
<ds:datastoreItem xmlns:ds="http://schemas.openxmlformats.org/officeDocument/2006/customXml" ds:itemID="{FD45B8C9-C6D0-4592-9906-331CE3922396}"/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734</Words>
  <Application>Microsoft Office PowerPoint</Application>
  <PresentationFormat>Широкоэкранный</PresentationFormat>
  <Paragraphs>116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бюджетное учреждение  «Центр психолого-педагогической, медицинской и социальной помощи № 9»</vt:lpstr>
      <vt:lpstr>Презентация PowerPoint</vt:lpstr>
      <vt:lpstr>Презентация PowerPoint</vt:lpstr>
      <vt:lpstr>Модель организации профилактики саморазрушающего поведения </vt:lpstr>
      <vt:lpstr>Второй уровень – вторичная профилактика</vt:lpstr>
      <vt:lpstr>Третий уровень – третичная профилактика (реабилитация)</vt:lpstr>
      <vt:lpstr>Согласно Федерального Закона  «Об образовании» 273 от 29.12.2013 г. и Письму МО России от 10.02.2015 № ВК- 268/07  «О совершенствовании деятельности центров психолого-педагогической, медицинской и социальной помощи» педагоги-психологи Центра осуществляют деятельность на всех трех уровнях профилактики суицидального поведения. </vt:lpstr>
      <vt:lpstr>Первичная профилактика саморазрушающего поведения  </vt:lpstr>
      <vt:lpstr>Групповые занятия с элементами тренинга с детьми и подростками с целью развития их жизнестойкости</vt:lpstr>
      <vt:lpstr>Вторичная и третичная профилактика саморазрушающего поведения  </vt:lpstr>
      <vt:lpstr>Причины эмоциональных и поведенческих отклонений:</vt:lpstr>
      <vt:lpstr>Психологический клуб для родителей «Школа понимания»  (2019-2024 гг)</vt:lpstr>
      <vt:lpstr>Тематика встреч:</vt:lpstr>
      <vt:lpstr>Городской психологический марафон «PRO безопасность детей» (11 марта 2022 г.)  Городской психологический марафон «PRO family»  (15 ноября 2022г.) Городской психологический марафон «СТОП стресс!»  (15 ноября 2023г.) </vt:lpstr>
      <vt:lpstr>Ар-терапия в работе с детьми, имеющими суицидальный риск</vt:lpstr>
      <vt:lpstr>Арт-техника «Цветок»</vt:lpstr>
      <vt:lpstr>Арт-техника «Человек под дождем» </vt:lpstr>
      <vt:lpstr>После</vt:lpstr>
      <vt:lpstr>Презентация PowerPoint</vt:lpstr>
      <vt:lpstr>Предложения по совершенствованию направления профилактики суицидального поведения среди детей и подростков в Центральном районе: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«Центр психолого-педагогической, медицинской и социальной помощи № 9»</dc:title>
  <dc:creator>Учетная запись Майкрософт</dc:creator>
  <cp:lastModifiedBy>Учетная запись Майкрософт</cp:lastModifiedBy>
  <cp:revision>28</cp:revision>
  <dcterms:created xsi:type="dcterms:W3CDTF">2024-05-24T04:07:03Z</dcterms:created>
  <dcterms:modified xsi:type="dcterms:W3CDTF">2024-05-30T08:59:24Z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0x010100C5204259E03D5F44BDF3FA6F98039782</vt:lpwstr>
  </property>
</Properties>
</file>