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535" r:id="rId2"/>
    <p:sldId id="560" r:id="rId3"/>
    <p:sldId id="563" r:id="rId4"/>
    <p:sldId id="561" r:id="rId5"/>
    <p:sldId id="564" r:id="rId6"/>
    <p:sldId id="565" r:id="rId7"/>
    <p:sldId id="566" r:id="rId8"/>
    <p:sldId id="567" r:id="rId9"/>
    <p:sldId id="568" r:id="rId10"/>
    <p:sldId id="569" r:id="rId11"/>
    <p:sldId id="558" r:id="rId12"/>
  </p:sldIdLst>
  <p:sldSz cx="9144000" cy="6858000" type="screen4x3"/>
  <p:notesSz cx="6797675" cy="987425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FCEECC"/>
    <a:srgbClr val="0000CC"/>
    <a:srgbClr val="A50021"/>
    <a:srgbClr val="FF4F4F"/>
    <a:srgbClr val="D89B6E"/>
    <a:srgbClr val="FBEAC1"/>
    <a:srgbClr val="EEB158"/>
    <a:srgbClr val="E7D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45" autoAdjust="0"/>
    <p:restoredTop sz="94660"/>
  </p:normalViewPr>
  <p:slideViewPr>
    <p:cSldViewPr>
      <p:cViewPr varScale="1">
        <p:scale>
          <a:sx n="71" d="100"/>
          <a:sy n="71" d="100"/>
        </p:scale>
        <p:origin x="-68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7F76FE5-C52D-45EB-81FE-F37E6B067F32}" type="datetimeFigureOut">
              <a:rPr lang="ru-RU"/>
              <a:pPr>
                <a:defRPr/>
              </a:pPr>
              <a:t>20.05.2024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8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7C19B87-E58C-41D8-BFC6-522C33EF0F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1190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6832C-5EF5-43E8-86CE-1754E956807B}" type="datetimeFigureOut">
              <a:rPr lang="ru-RU"/>
              <a:pPr>
                <a:defRPr/>
              </a:pPr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A3295-44E0-4C5D-8DB7-BD677EEDED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D47D4-7B70-4166-A9C6-206B2833452E}" type="datetimeFigureOut">
              <a:rPr lang="ru-RU"/>
              <a:pPr>
                <a:defRPr/>
              </a:pPr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8A566-A12D-4C93-BB6A-AB5F1CC072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33011-FE89-458B-A1F3-57FB1A2B8629}" type="datetimeFigureOut">
              <a:rPr lang="ru-RU"/>
              <a:pPr>
                <a:defRPr/>
              </a:pPr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D02BD-D573-4C77-96A1-907B36FE92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4AC40-0E5F-4610-9C0A-87C29889BE41}" type="datetimeFigureOut">
              <a:rPr lang="ru-RU"/>
              <a:pPr>
                <a:defRPr/>
              </a:pPr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D4380-2AB7-4ADA-8487-5F3F117D65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47107-F321-4CD8-9765-5399A4EAC2C9}" type="datetimeFigureOut">
              <a:rPr lang="ru-RU"/>
              <a:pPr>
                <a:defRPr/>
              </a:pPr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B87D6-69EF-4E12-BCBD-0D6D1876E8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2F418-C0EA-49D4-8D4A-63783E8ECC16}" type="datetimeFigureOut">
              <a:rPr lang="ru-RU"/>
              <a:pPr>
                <a:defRPr/>
              </a:pPr>
              <a:t>20.05.2024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31E99-0BF3-4D9D-B089-ACC471E515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4080F-F4C5-4F48-9FD0-2EB31BD31FF9}" type="datetimeFigureOut">
              <a:rPr lang="ru-RU"/>
              <a:pPr>
                <a:defRPr/>
              </a:pPr>
              <a:t>20.05.2024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5681B-6F49-4332-84DC-EFE9C18C92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72B2F-2D40-4A6C-84EC-0BCA5C11A284}" type="datetimeFigureOut">
              <a:rPr lang="ru-RU"/>
              <a:pPr>
                <a:defRPr/>
              </a:pPr>
              <a:t>20.05.2024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B8340-B197-4563-8C4D-2EF70BE512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39F27-2405-43C5-BCB8-BA1CC6CC5055}" type="datetimeFigureOut">
              <a:rPr lang="ru-RU"/>
              <a:pPr>
                <a:defRPr/>
              </a:pPr>
              <a:t>20.05.2024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61069-6A4B-4D6F-8C5A-D9C0353AB4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4515D-650B-4298-92C8-CB989A3594A4}" type="datetimeFigureOut">
              <a:rPr lang="ru-RU"/>
              <a:pPr>
                <a:defRPr/>
              </a:pPr>
              <a:t>20.05.2024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8EDE6-E581-4ECC-A75B-1F9B8AD7A1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3AF5B-613A-4288-BA17-09D4D5AF9821}" type="datetimeFigureOut">
              <a:rPr lang="ru-RU"/>
              <a:pPr>
                <a:defRPr/>
              </a:pPr>
              <a:t>20.05.2024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11A66-FEAE-4DF2-B821-7B01277FBF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666EA02-4847-4881-8878-360581CDD06D}" type="datetimeFigureOut">
              <a:rPr lang="ru-RU"/>
              <a:pPr>
                <a:defRPr/>
              </a:pPr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E25EA75-6704-4613-B78F-316E4FA78E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jpe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kaeva\Мои документы\Мои рисунки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9" y="-12700"/>
            <a:ext cx="9156700" cy="6870700"/>
          </a:xfrm>
          <a:prstGeom prst="rect">
            <a:avLst/>
          </a:prstGeom>
          <a:noFill/>
        </p:spPr>
      </p:pic>
      <p:pic>
        <p:nvPicPr>
          <p:cNvPr id="4" name="Рисунок 3" descr="0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35813" y="908720"/>
            <a:ext cx="9108187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 algn="ctr" eaLnBrk="0" hangingPunct="0"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УСПЕШНЫЕ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ПРАКТИКИ В СФЕРЕ ПРОФИЛАКТИКИ БЕЗНАДЗОРНОСТИ И ПРАВОНАРУШЕНИЙ НЕСОВЕРШЕННОЛЕТНИХ В ГОРОДЕ КРАСНОЯРСКЕ</a:t>
            </a:r>
          </a:p>
          <a:p>
            <a:pPr lvl="0" algn="ctr" eaLnBrk="0" hangingPunct="0">
              <a:defRPr/>
            </a:pPr>
            <a:r>
              <a:rPr lang="ru-RU" sz="3200" b="1" baseline="0" dirty="0" smtClean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2024 год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91365"/>
      </p:ext>
    </p:extLst>
  </p:cSld>
  <p:clrMapOvr>
    <a:masterClrMapping/>
  </p:clrMapOvr>
  <p:transition spd="slow" advTm="10509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kaeva\Мои документы\Мои рисунки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pic>
        <p:nvPicPr>
          <p:cNvPr id="4" name="Рисунок 3" descr="0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503238"/>
          </a:xfrm>
        </p:spPr>
        <p:txBody>
          <a:bodyPr/>
          <a:lstStyle/>
          <a:p>
            <a:pPr algn="ctr"/>
            <a:r>
              <a:rPr lang="ru-RU" sz="2400" dirty="0" smtClean="0"/>
              <a:t>РЕЗУЛЬТАТЫ ПРОЕКТА</a:t>
            </a:r>
            <a:endParaRPr lang="ru-RU" sz="2400" dirty="0"/>
          </a:p>
        </p:txBody>
      </p:sp>
      <p:sp>
        <p:nvSpPr>
          <p:cNvPr id="2" name="Объек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1800" b="1" dirty="0" smtClean="0"/>
              <a:t>     </a:t>
            </a:r>
            <a:endParaRPr lang="ru-RU" sz="2400" b="1" dirty="0" smtClean="0"/>
          </a:p>
          <a:p>
            <a:pPr marL="0" indent="0" algn="ctr">
              <a:buNone/>
            </a:pPr>
            <a:endParaRPr lang="ru-RU" sz="2400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457200" y="1628800"/>
            <a:ext cx="4040188" cy="5040559"/>
          </a:xfrm>
        </p:spPr>
        <p:txBody>
          <a:bodyPr/>
          <a:lstStyle/>
          <a:p>
            <a:r>
              <a:rPr lang="ru-RU" sz="1800" b="1" dirty="0"/>
              <a:t>По завершению всех мероприятий проекта будут проведены итоговые индивидуальные консультации с подростками, результаты которых будут сопоставляться с первыми результатами </a:t>
            </a:r>
            <a:r>
              <a:rPr lang="ru-RU" sz="1800" b="1" dirty="0" smtClean="0"/>
              <a:t>консультаций</a:t>
            </a:r>
          </a:p>
          <a:p>
            <a:r>
              <a:rPr lang="ru-RU" sz="1800" b="1" dirty="0" err="1"/>
              <a:t>Подкаст</a:t>
            </a:r>
            <a:r>
              <a:rPr lang="ru-RU" sz="1800" b="1" dirty="0"/>
              <a:t> для родительского </a:t>
            </a:r>
            <a:r>
              <a:rPr lang="ru-RU" sz="1800" b="1" dirty="0" smtClean="0"/>
              <a:t>сообщества. Более </a:t>
            </a:r>
            <a:r>
              <a:rPr lang="ru-RU" sz="1800" b="1" dirty="0"/>
              <a:t>1500 просмотров</a:t>
            </a:r>
          </a:p>
          <a:p>
            <a:r>
              <a:rPr lang="ru-RU" sz="1800" b="1" dirty="0"/>
              <a:t>Не менее 48 индивидуальных консультаций </a:t>
            </a:r>
            <a:r>
              <a:rPr lang="ru-RU" sz="1800" b="1" dirty="0" smtClean="0"/>
              <a:t>с психологом</a:t>
            </a:r>
            <a:endParaRPr lang="ru-RU" sz="1800" b="1" dirty="0"/>
          </a:p>
          <a:p>
            <a:r>
              <a:rPr lang="ru-RU" sz="1800" b="1" dirty="0"/>
              <a:t>Более 50 часов работы с подростками в </a:t>
            </a:r>
            <a:r>
              <a:rPr lang="ru-RU" sz="1800" b="1" dirty="0" smtClean="0"/>
              <a:t>рамках ценностно-смысловых </a:t>
            </a:r>
            <a:r>
              <a:rPr lang="ru-RU" sz="1800" b="1" dirty="0"/>
              <a:t>дней (еженедельно)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467545" y="1535113"/>
            <a:ext cx="8219256" cy="639762"/>
          </a:xfrm>
        </p:spPr>
        <p:txBody>
          <a:bodyPr/>
          <a:lstStyle/>
          <a:p>
            <a:endParaRPr lang="ru-RU" sz="1050" dirty="0" smtClean="0"/>
          </a:p>
          <a:p>
            <a:endParaRPr lang="ru-RU" sz="1050" dirty="0"/>
          </a:p>
          <a:p>
            <a:endParaRPr lang="ru-RU" sz="1050" dirty="0" smtClean="0"/>
          </a:p>
          <a:p>
            <a:endParaRPr lang="ru-RU" sz="1050" dirty="0"/>
          </a:p>
          <a:p>
            <a:endParaRPr lang="ru-RU" sz="1050" dirty="0" smtClean="0"/>
          </a:p>
          <a:p>
            <a:endParaRPr lang="ru-RU" sz="1050" dirty="0"/>
          </a:p>
          <a:p>
            <a:endParaRPr lang="ru-RU" sz="1050" dirty="0" smtClean="0"/>
          </a:p>
          <a:p>
            <a:endParaRPr lang="ru-RU" sz="1050" dirty="0"/>
          </a:p>
          <a:p>
            <a:endParaRPr lang="ru-RU" sz="1050" dirty="0" smtClean="0"/>
          </a:p>
          <a:p>
            <a:endParaRPr lang="ru-RU" sz="1050" dirty="0"/>
          </a:p>
          <a:p>
            <a:endParaRPr lang="ru-RU" sz="1050" dirty="0" smtClean="0"/>
          </a:p>
          <a:p>
            <a:endParaRPr lang="ru-RU" sz="1050" dirty="0"/>
          </a:p>
          <a:p>
            <a:endParaRPr lang="ru-RU" sz="1050" dirty="0" smtClean="0"/>
          </a:p>
          <a:p>
            <a:endParaRPr lang="ru-RU" sz="1050" dirty="0"/>
          </a:p>
          <a:p>
            <a:endParaRPr lang="ru-RU" sz="1050" dirty="0" smtClean="0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645025" y="1700808"/>
            <a:ext cx="4247455" cy="4968552"/>
          </a:xfrm>
        </p:spPr>
        <p:txBody>
          <a:bodyPr/>
          <a:lstStyle/>
          <a:p>
            <a:r>
              <a:rPr lang="ru-RU" sz="1800" b="1" dirty="0"/>
              <a:t>Более 50 часов </a:t>
            </a:r>
            <a:r>
              <a:rPr lang="ru-RU" sz="1800" b="1" dirty="0" err="1"/>
              <a:t>киберспортивных</a:t>
            </a:r>
            <a:r>
              <a:rPr lang="ru-RU" sz="1800" b="1" dirty="0"/>
              <a:t> тренировок с тренером и психологом (еженедельно</a:t>
            </a:r>
            <a:r>
              <a:rPr lang="ru-RU" sz="1800" b="1" dirty="0" smtClean="0"/>
              <a:t>)</a:t>
            </a:r>
          </a:p>
          <a:p>
            <a:r>
              <a:rPr lang="ru-RU" sz="1800" b="1" dirty="0" smtClean="0"/>
              <a:t>Не </a:t>
            </a:r>
            <a:r>
              <a:rPr lang="ru-RU" sz="1800" b="1" dirty="0"/>
              <a:t>менее 3 семинаров по </a:t>
            </a:r>
            <a:r>
              <a:rPr lang="ru-RU" sz="1800" b="1" dirty="0" err="1" smtClean="0"/>
              <a:t>киберспортивному</a:t>
            </a:r>
            <a:r>
              <a:rPr lang="ru-RU" sz="1800" b="1" dirty="0" smtClean="0"/>
              <a:t> направлению </a:t>
            </a:r>
            <a:r>
              <a:rPr lang="ru-RU" sz="1800" b="1" dirty="0"/>
              <a:t>с привлечением </a:t>
            </a:r>
            <a:r>
              <a:rPr lang="ru-RU" sz="1800" b="1" dirty="0" smtClean="0"/>
              <a:t>специалистов разных </a:t>
            </a:r>
            <a:r>
              <a:rPr lang="ru-RU" sz="1800" b="1" dirty="0"/>
              <a:t>профессий </a:t>
            </a:r>
            <a:endParaRPr lang="ru-RU" sz="1800" b="1" dirty="0" smtClean="0"/>
          </a:p>
          <a:p>
            <a:r>
              <a:rPr lang="ru-RU" sz="1800" b="1" dirty="0"/>
              <a:t>Итоговый турнир по 4-ем дисциплинам с </a:t>
            </a:r>
            <a:r>
              <a:rPr lang="ru-RU" sz="1800" b="1" dirty="0" smtClean="0"/>
              <a:t>онлайн-трансляцией </a:t>
            </a:r>
            <a:r>
              <a:rPr lang="ru-RU" sz="1800" b="1" dirty="0"/>
              <a:t>(не менее 1200 просмотров</a:t>
            </a:r>
            <a:r>
              <a:rPr lang="ru-RU" sz="1800" b="1" dirty="0" smtClean="0"/>
              <a:t>)</a:t>
            </a:r>
          </a:p>
          <a:p>
            <a:r>
              <a:rPr lang="ru-RU" sz="1800" b="1" dirty="0"/>
              <a:t>С 2025 года проект будет интегрирован в Академию </a:t>
            </a:r>
            <a:r>
              <a:rPr lang="ru-RU" sz="1800" b="1" dirty="0" err="1"/>
              <a:t>киберспорта</a:t>
            </a:r>
            <a:r>
              <a:rPr lang="ru-RU" sz="1800" b="1" dirty="0"/>
              <a:t> </a:t>
            </a:r>
            <a:br>
              <a:rPr lang="ru-RU" sz="1800" b="1" dirty="0"/>
            </a:br>
            <a:r>
              <a:rPr lang="ru-RU" sz="1800" b="1" dirty="0"/>
              <a:t>(проект ММАУ «ИТ-Центр) </a:t>
            </a:r>
            <a:br>
              <a:rPr lang="ru-RU" sz="1800" b="1" dirty="0"/>
            </a:br>
            <a:r>
              <a:rPr lang="ru-RU" sz="1800" b="1" dirty="0"/>
              <a:t>на ежегодной основе</a:t>
            </a:r>
          </a:p>
          <a:p>
            <a:endParaRPr lang="ru-RU" sz="1600" dirty="0"/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949280990"/>
      </p:ext>
    </p:extLst>
  </p:cSld>
  <p:clrMapOvr>
    <a:masterClrMapping/>
  </p:clrMapOvr>
  <p:transition spd="slow" advTm="10509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kaeva\Мои документы\Мои рисунки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pic>
        <p:nvPicPr>
          <p:cNvPr id="4" name="Рисунок 3" descr="0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" y="908050"/>
            <a:ext cx="9144000" cy="5949950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6351" y="1844824"/>
            <a:ext cx="9108187" cy="3672408"/>
          </a:xfrm>
        </p:spPr>
        <p:txBody>
          <a:bodyPr>
            <a:noAutofit/>
          </a:bodyPr>
          <a:lstStyle/>
          <a:p>
            <a:pPr lvl="0"/>
            <a:r>
              <a:rPr 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 </a:t>
            </a:r>
          </a:p>
        </p:txBody>
      </p:sp>
    </p:spTree>
    <p:extLst>
      <p:ext uri="{BB962C8B-B14F-4D97-AF65-F5344CB8AC3E}">
        <p14:creationId xmlns:p14="http://schemas.microsoft.com/office/powerpoint/2010/main" val="235384699"/>
      </p:ext>
    </p:extLst>
  </p:cSld>
  <p:clrMapOvr>
    <a:masterClrMapping/>
  </p:clrMapOvr>
  <p:transition spd="slow" advTm="10509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kaeva\Мои документы\Мои рисунки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pic>
        <p:nvPicPr>
          <p:cNvPr id="4" name="Рисунок 3" descr="0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6"/>
          <p:cNvSpPr txBox="1">
            <a:spLocks/>
          </p:cNvSpPr>
          <p:nvPr/>
        </p:nvSpPr>
        <p:spPr bwMode="auto">
          <a:xfrm>
            <a:off x="467544" y="548680"/>
            <a:ext cx="822960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Совместный </a:t>
            </a:r>
            <a:r>
              <a:rPr lang="ru-RU" sz="20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п</a:t>
            </a:r>
            <a:r>
              <a:rPr lang="ru-RU" sz="2000" b="1" noProof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роект</a:t>
            </a:r>
            <a:r>
              <a:rPr lang="ru-RU" sz="2000" b="1" noProof="0" dirty="0" smtClean="0">
                <a:latin typeface="Times New Roman" pitchFamily="18" charset="0"/>
                <a:ea typeface="+mj-ea"/>
                <a:cs typeface="Times New Roman" pitchFamily="18" charset="0"/>
              </a:rPr>
              <a:t> БФ «Счастливые дети» и Красноярского </a:t>
            </a:r>
            <a:r>
              <a:rPr lang="ru-RU" sz="2000" b="1" noProof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ТЮЗа</a:t>
            </a:r>
            <a:r>
              <a:rPr lang="ru-RU" sz="2000" b="1" noProof="0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/>
                <a:ea typeface="Times New Roman"/>
              </a:rPr>
              <a:t>«Драматургическая </a:t>
            </a:r>
            <a:r>
              <a:rPr lang="ru-RU" sz="2000" b="1" dirty="0">
                <a:latin typeface="Times New Roman"/>
                <a:ea typeface="Times New Roman"/>
              </a:rPr>
              <a:t>лаборатория для подростков»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57200" y="1484784"/>
            <a:ext cx="4125144" cy="5184576"/>
          </a:xfrm>
        </p:spPr>
        <p:txBody>
          <a:bodyPr/>
          <a:lstStyle/>
          <a:p>
            <a:pPr marL="0" indent="0" algn="just">
              <a:buNone/>
            </a:pPr>
            <a:endParaRPr lang="ru-RU" sz="1800" dirty="0" smtClean="0"/>
          </a:p>
          <a:p>
            <a:pPr marL="0" indent="0" algn="just">
              <a:buNone/>
            </a:pPr>
            <a:r>
              <a:rPr lang="ru-RU" sz="1800" dirty="0" smtClean="0"/>
              <a:t>Реализация </a:t>
            </a:r>
            <a:r>
              <a:rPr lang="ru-RU" sz="1800" dirty="0"/>
              <a:t>позволяет рассчитывать на социализацию и личностное </a:t>
            </a:r>
            <a:r>
              <a:rPr lang="ru-RU" sz="1800" dirty="0" smtClean="0"/>
              <a:t>развитие детей-сирот,  подростков, </a:t>
            </a:r>
            <a:r>
              <a:rPr lang="ru-RU" sz="1800" dirty="0"/>
              <a:t>состоящих на учете </a:t>
            </a:r>
            <a:r>
              <a:rPr lang="ru-RU" sz="1800" dirty="0" smtClean="0"/>
              <a:t>в </a:t>
            </a:r>
            <a:r>
              <a:rPr lang="ru-RU" sz="1800" dirty="0" err="1" smtClean="0"/>
              <a:t>КДНиЗП</a:t>
            </a:r>
            <a:r>
              <a:rPr lang="ru-RU" sz="1800" dirty="0" smtClean="0"/>
              <a:t>, на </a:t>
            </a:r>
            <a:r>
              <a:rPr lang="ru-RU" sz="1800" dirty="0" err="1"/>
              <a:t>внутришкольном</a:t>
            </a:r>
            <a:r>
              <a:rPr lang="ru-RU" sz="1800" dirty="0"/>
              <a:t> учете, на учете в органах полиции. </a:t>
            </a:r>
            <a:endParaRPr lang="ru-RU" sz="1800" dirty="0" smtClean="0"/>
          </a:p>
          <a:p>
            <a:pPr marL="0" indent="0" algn="just">
              <a:buNone/>
            </a:pPr>
            <a:r>
              <a:rPr lang="ru-RU" sz="1800" dirty="0" smtClean="0"/>
              <a:t>Для </a:t>
            </a:r>
            <a:r>
              <a:rPr lang="ru-RU" sz="1800" dirty="0"/>
              <a:t>подростков предусмотрена программа, включающая написание мини-пьес под руководством драматургов, имеющих опыт работы с людьми, находящимися в трудной жизненной ситуации (в том числе с категорией «трудных» подростков) и участие в читках вместе с артистами Красноярского </a:t>
            </a:r>
            <a:r>
              <a:rPr lang="ru-RU" sz="1800" dirty="0" err="1"/>
              <a:t>ТЮЗа</a:t>
            </a:r>
            <a:r>
              <a:rPr lang="ru-RU" sz="1800" dirty="0"/>
              <a:t>, а также мастер-классы по нескольким </a:t>
            </a:r>
            <a:r>
              <a:rPr lang="ru-RU" sz="1800" dirty="0" smtClean="0"/>
              <a:t>творческим направлениям</a:t>
            </a:r>
            <a:r>
              <a:rPr lang="ru-RU" sz="1800" dirty="0"/>
              <a:t>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28800"/>
            <a:ext cx="4248472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953845"/>
      </p:ext>
    </p:extLst>
  </p:cSld>
  <p:clrMapOvr>
    <a:masterClrMapping/>
  </p:clrMapOvr>
  <p:transition spd="slow" advTm="10509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kaeva\Мои документы\Мои рисунки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pic>
        <p:nvPicPr>
          <p:cNvPr id="4" name="Рисунок 3" descr="0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2" y="914400"/>
            <a:ext cx="9144000" cy="5949950"/>
          </a:xfrm>
          <a:prstGeom prst="rect">
            <a:avLst/>
          </a:prstGeom>
        </p:spPr>
      </p:pic>
      <p:sp>
        <p:nvSpPr>
          <p:cNvPr id="7" name="Заголовок 6"/>
          <p:cNvSpPr txBox="1">
            <a:spLocks/>
          </p:cNvSpPr>
          <p:nvPr/>
        </p:nvSpPr>
        <p:spPr bwMode="auto">
          <a:xfrm>
            <a:off x="489702" y="821323"/>
            <a:ext cx="8402778" cy="1084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just" eaLnBrk="0" hangingPunct="0">
              <a:defRPr/>
            </a:pPr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Ребята самостоятельно предложили темы спектакля. Выбрали для демонстрации проблемы общения между собой и школьные проблемы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6" y="1700809"/>
            <a:ext cx="4273598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9" y="4293096"/>
            <a:ext cx="432050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00212"/>
            <a:ext cx="3960439" cy="505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7635350"/>
      </p:ext>
    </p:extLst>
  </p:cSld>
  <p:clrMapOvr>
    <a:masterClrMapping/>
  </p:clrMapOvr>
  <p:transition spd="slow" advTm="10509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kaeva\Мои документы\Мои рисунки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pic>
        <p:nvPicPr>
          <p:cNvPr id="4" name="Рисунок 3" descr="0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" y="908050"/>
            <a:ext cx="9144000" cy="5949950"/>
          </a:xfrm>
          <a:prstGeom prst="rect">
            <a:avLst/>
          </a:prstGeom>
        </p:spPr>
      </p:pic>
      <p:sp>
        <p:nvSpPr>
          <p:cNvPr id="7" name="Заголовок 6"/>
          <p:cNvSpPr txBox="1">
            <a:spLocks/>
          </p:cNvSpPr>
          <p:nvPr/>
        </p:nvSpPr>
        <p:spPr bwMode="auto">
          <a:xfrm>
            <a:off x="539552" y="764704"/>
            <a:ext cx="8229600" cy="1084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16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апреля состоялся первый закрытый показ спектакля форум – театра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«Было/не было»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" y="1700212"/>
            <a:ext cx="3645123" cy="4897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00808"/>
            <a:ext cx="4038600" cy="2511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351" y="4293096"/>
            <a:ext cx="4022105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1953845"/>
      </p:ext>
    </p:extLst>
  </p:cSld>
  <p:clrMapOvr>
    <a:masterClrMapping/>
  </p:clrMapOvr>
  <p:transition spd="slow" advTm="10509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kaeva\Мои документы\Мои рисунки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pic>
        <p:nvPicPr>
          <p:cNvPr id="4" name="Рисунок 3" descr="0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" y="908050"/>
            <a:ext cx="9144000" cy="5949950"/>
          </a:xfrm>
          <a:prstGeom prst="rect">
            <a:avLst/>
          </a:prstGeom>
        </p:spPr>
      </p:pic>
      <p:sp>
        <p:nvSpPr>
          <p:cNvPr id="7" name="Заголовок 6"/>
          <p:cNvSpPr txBox="1">
            <a:spLocks/>
          </p:cNvSpPr>
          <p:nvPr/>
        </p:nvSpPr>
        <p:spPr bwMode="auto">
          <a:xfrm>
            <a:off x="539552" y="764704"/>
            <a:ext cx="8229600" cy="1084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31 мая в Красноярском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ТЮЗе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состоится открытый показ спектакля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00200"/>
            <a:ext cx="8013575" cy="492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6701918"/>
      </p:ext>
    </p:extLst>
  </p:cSld>
  <p:clrMapOvr>
    <a:masterClrMapping/>
  </p:clrMapOvr>
  <p:transition spd="slow" advTm="10509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kaeva\Мои документы\Мои рисунки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pic>
        <p:nvPicPr>
          <p:cNvPr id="4" name="Рисунок 3" descr="0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" y="908050"/>
            <a:ext cx="9144000" cy="5949950"/>
          </a:xfrm>
          <a:prstGeom prst="rect">
            <a:avLst/>
          </a:prstGeom>
        </p:spPr>
      </p:pic>
      <p:sp>
        <p:nvSpPr>
          <p:cNvPr id="7" name="Заголовок 6"/>
          <p:cNvSpPr txBox="1">
            <a:spLocks/>
          </p:cNvSpPr>
          <p:nvPr/>
        </p:nvSpPr>
        <p:spPr bwMode="auto">
          <a:xfrm>
            <a:off x="539552" y="914401"/>
            <a:ext cx="8229600" cy="35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hangingPunct="0"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                                                    ПРОЕКТ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860055"/>
            <a:ext cx="4578493" cy="3462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1318">
            <a:off x="3974547" y="2753011"/>
            <a:ext cx="5062215" cy="3665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903" y="1268761"/>
            <a:ext cx="4505325" cy="1296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0607899"/>
      </p:ext>
    </p:extLst>
  </p:cSld>
  <p:clrMapOvr>
    <a:masterClrMapping/>
  </p:clrMapOvr>
  <p:transition spd="slow" advTm="10509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kaeva\Мои документы\Мои рисунки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pic>
        <p:nvPicPr>
          <p:cNvPr id="4" name="Рисунок 3" descr="0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" y="908050"/>
            <a:ext cx="9144000" cy="5949950"/>
          </a:xfrm>
          <a:prstGeom prst="rect">
            <a:avLst/>
          </a:prstGeom>
        </p:spPr>
      </p:pic>
      <p:sp>
        <p:nvSpPr>
          <p:cNvPr id="7" name="Заголовок 6"/>
          <p:cNvSpPr txBox="1">
            <a:spLocks/>
          </p:cNvSpPr>
          <p:nvPr/>
        </p:nvSpPr>
        <p:spPr bwMode="auto">
          <a:xfrm>
            <a:off x="539552" y="914401"/>
            <a:ext cx="8229600" cy="35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hangingPunct="0"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                                                    ПРОЕКТ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903" y="1268761"/>
            <a:ext cx="4505325" cy="1152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2421558"/>
            <a:ext cx="8507288" cy="4175794"/>
          </a:xfrm>
        </p:spPr>
        <p:txBody>
          <a:bodyPr/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600" dirty="0">
                <a:latin typeface="Arial Black" panose="020B0A04020102020204" pitchFamily="34" charset="0"/>
                <a:ea typeface="Calibri"/>
                <a:cs typeface="Times New Roman"/>
              </a:rPr>
              <a:t>АНО ДО «Генезис» в 2023 году разработали методику психологического консультирования с помощью видеоигр, где, в том числе, предусмотрена проработка вышеуказанных компетенций. В январе 2024 года консультации по данной методике были запущены в МАОУ СШ № 158 «Грани». На сегодняшний день проведено более 100 консультаций. Этим летом </a:t>
            </a:r>
            <a:r>
              <a:rPr lang="ru-RU" sz="1600" dirty="0" smtClean="0">
                <a:latin typeface="Arial Black" panose="020B0A04020102020204" pitchFamily="34" charset="0"/>
                <a:ea typeface="Calibri"/>
                <a:cs typeface="Times New Roman"/>
              </a:rPr>
              <a:t>практика </a:t>
            </a:r>
            <a:r>
              <a:rPr lang="ru-RU" sz="1600" dirty="0">
                <a:latin typeface="Arial Black" panose="020B0A04020102020204" pitchFamily="34" charset="0"/>
                <a:ea typeface="Calibri"/>
                <a:cs typeface="Times New Roman"/>
              </a:rPr>
              <a:t>продолжится в загородных оздоровительных лагерях (лагеря «Ласточка», «Крылья-Запад», «Крылья-Восток</a:t>
            </a:r>
            <a:r>
              <a:rPr lang="ru-RU" sz="1600" dirty="0" smtClean="0">
                <a:latin typeface="Arial Black" panose="020B0A04020102020204" pitchFamily="34" charset="0"/>
                <a:ea typeface="Calibri"/>
                <a:cs typeface="Times New Roman"/>
              </a:rPr>
              <a:t>»).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600" dirty="0" smtClean="0">
                <a:latin typeface="Arial Black" panose="020B0A04020102020204" pitchFamily="34" charset="0"/>
              </a:rPr>
              <a:t>Проект занял </a:t>
            </a:r>
            <a:r>
              <a:rPr lang="ru-RU" sz="1600" dirty="0">
                <a:latin typeface="Arial Black" panose="020B0A04020102020204" pitchFamily="34" charset="0"/>
              </a:rPr>
              <a:t>первое место в рамках конкурса социальных проектов в сфере молодежной политики «Ты - город» и получил </a:t>
            </a:r>
            <a:r>
              <a:rPr lang="ru-RU" sz="1600" dirty="0" err="1">
                <a:latin typeface="Arial Black" panose="020B0A04020102020204" pitchFamily="34" charset="0"/>
              </a:rPr>
              <a:t>грантовую</a:t>
            </a:r>
            <a:r>
              <a:rPr lang="ru-RU" sz="1600" dirty="0">
                <a:latin typeface="Arial Black" panose="020B0A04020102020204" pitchFamily="34" charset="0"/>
              </a:rPr>
              <a:t> поддержку на реализацию </a:t>
            </a:r>
            <a:r>
              <a:rPr lang="ru-RU" sz="1600" dirty="0" smtClean="0">
                <a:latin typeface="Arial Black" panose="020B0A04020102020204" pitchFamily="34" charset="0"/>
              </a:rPr>
              <a:t>в </a:t>
            </a:r>
            <a:r>
              <a:rPr lang="ru-RU" sz="1600" dirty="0">
                <a:latin typeface="Arial Black" panose="020B0A04020102020204" pitchFamily="34" charset="0"/>
              </a:rPr>
              <a:t>2024 году</a:t>
            </a:r>
            <a:r>
              <a:rPr lang="ru-RU" sz="1600" dirty="0" smtClean="0">
                <a:latin typeface="Arial Black" panose="020B0A04020102020204" pitchFamily="34" charset="0"/>
              </a:rPr>
              <a:t>.</a:t>
            </a:r>
          </a:p>
          <a:p>
            <a:pPr marL="0" indent="0">
              <a:buNone/>
            </a:pPr>
            <a:r>
              <a:rPr lang="ru-RU" sz="1600" dirty="0" smtClean="0">
                <a:latin typeface="Arial Black" panose="020B0A04020102020204" pitchFamily="34" charset="0"/>
              </a:rPr>
              <a:t>В очном режиме 2 раза в неделю с июня по август 2024 года в проекте будут участвовать 24 подростка.</a:t>
            </a:r>
          </a:p>
          <a:p>
            <a:pPr marL="0" indent="0"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005082281"/>
      </p:ext>
    </p:extLst>
  </p:cSld>
  <p:clrMapOvr>
    <a:masterClrMapping/>
  </p:clrMapOvr>
  <p:transition spd="slow" advTm="10509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kaeva\Мои документы\Мои рисунки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pic>
        <p:nvPicPr>
          <p:cNvPr id="4" name="Рисунок 3" descr="0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908050"/>
            <a:ext cx="9144000" cy="5949950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544616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dirty="0" smtClean="0"/>
              <a:t>     </a:t>
            </a:r>
            <a:r>
              <a:rPr lang="ru-RU" sz="2400" b="1" dirty="0" smtClean="0"/>
              <a:t>Работа </a:t>
            </a:r>
            <a:r>
              <a:rPr lang="ru-RU" sz="2400" b="1" dirty="0"/>
              <a:t>с </a:t>
            </a:r>
            <a:r>
              <a:rPr lang="ru-RU" sz="2400" b="1" dirty="0" smtClean="0"/>
              <a:t>родителями</a:t>
            </a:r>
          </a:p>
          <a:p>
            <a:pPr marL="0" indent="0" algn="ctr">
              <a:buNone/>
            </a:pPr>
            <a:endParaRPr lang="ru-RU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78" y="1700808"/>
            <a:ext cx="5526850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940152" y="1700808"/>
            <a:ext cx="302433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Взаимодействие с главным управлением образования с целью получения обратной связи по видеоиграм и сбор вопросов от родителей.</a:t>
            </a:r>
          </a:p>
          <a:p>
            <a:endParaRPr lang="ru-RU" b="1" dirty="0"/>
          </a:p>
          <a:p>
            <a:r>
              <a:rPr lang="ru-RU" b="1" dirty="0"/>
              <a:t>Запись </a:t>
            </a:r>
            <a:r>
              <a:rPr lang="ru-RU" b="1" dirty="0" err="1"/>
              <a:t>подкаста</a:t>
            </a:r>
            <a:r>
              <a:rPr lang="ru-RU" b="1" dirty="0"/>
              <a:t> с профессиональными психологами, разбор влияния видеоигр на психологическое здоровье детей, ответы на вопросы родителей: игровая зависимость, влияние жестоких игр на детей и др.</a:t>
            </a:r>
          </a:p>
        </p:txBody>
      </p:sp>
    </p:spTree>
    <p:extLst>
      <p:ext uri="{BB962C8B-B14F-4D97-AF65-F5344CB8AC3E}">
        <p14:creationId xmlns:p14="http://schemas.microsoft.com/office/powerpoint/2010/main" val="1754843076"/>
      </p:ext>
    </p:extLst>
  </p:cSld>
  <p:clrMapOvr>
    <a:masterClrMapping/>
  </p:clrMapOvr>
  <p:transition spd="slow" advTm="10509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kaeva\Мои документы\Мои рисунки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pic>
        <p:nvPicPr>
          <p:cNvPr id="4" name="Рисунок 3" descr="0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914401"/>
            <a:ext cx="9144000" cy="5949950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052736"/>
            <a:ext cx="8507288" cy="5544616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dirty="0" smtClean="0"/>
              <a:t>     </a:t>
            </a:r>
            <a:endParaRPr lang="ru-RU" sz="2400" b="1" dirty="0" smtClean="0"/>
          </a:p>
          <a:p>
            <a:pPr marL="0" indent="0" algn="ctr">
              <a:buNone/>
            </a:pPr>
            <a:endParaRPr lang="ru-RU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914401"/>
            <a:ext cx="3384377" cy="930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012160" y="1582341"/>
            <a:ext cx="295232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Отобраны </a:t>
            </a:r>
            <a:r>
              <a:rPr lang="ru-RU" dirty="0"/>
              <a:t>игры о семейных ценностях.</a:t>
            </a:r>
          </a:p>
          <a:p>
            <a:r>
              <a:rPr lang="ru-RU" dirty="0"/>
              <a:t>Проработка:</a:t>
            </a:r>
          </a:p>
          <a:p>
            <a:r>
              <a:rPr lang="ru-RU" dirty="0"/>
              <a:t>- </a:t>
            </a:r>
            <a:r>
              <a:rPr lang="ru-RU" dirty="0" err="1"/>
              <a:t>самоосознание</a:t>
            </a:r>
            <a:r>
              <a:rPr lang="ru-RU" dirty="0"/>
              <a:t>,</a:t>
            </a:r>
          </a:p>
          <a:p>
            <a:r>
              <a:rPr lang="ru-RU" dirty="0"/>
              <a:t>- семейные ценности, </a:t>
            </a:r>
          </a:p>
          <a:p>
            <a:r>
              <a:rPr lang="ru-RU" dirty="0"/>
              <a:t>- инициатива, </a:t>
            </a:r>
          </a:p>
          <a:p>
            <a:r>
              <a:rPr lang="ru-RU" dirty="0"/>
              <a:t>- </a:t>
            </a:r>
            <a:r>
              <a:rPr lang="ru-RU" dirty="0" err="1"/>
              <a:t>эмпатия</a:t>
            </a:r>
            <a:r>
              <a:rPr lang="ru-RU" dirty="0"/>
              <a:t> осознание и вовлеченность в чувства,</a:t>
            </a:r>
          </a:p>
          <a:p>
            <a:r>
              <a:rPr lang="ru-RU" dirty="0"/>
              <a:t>- динамичность и подвижность мышления,</a:t>
            </a:r>
          </a:p>
          <a:p>
            <a:r>
              <a:rPr lang="ru-RU" dirty="0"/>
              <a:t>- </a:t>
            </a:r>
            <a:r>
              <a:rPr lang="ru-RU" dirty="0" err="1"/>
              <a:t>высокофункциональная</a:t>
            </a:r>
            <a:r>
              <a:rPr lang="ru-RU" dirty="0"/>
              <a:t> организация личности,</a:t>
            </a:r>
          </a:p>
          <a:p>
            <a:r>
              <a:rPr lang="ru-RU" dirty="0"/>
              <a:t>- практика работы с будущим, </a:t>
            </a:r>
          </a:p>
          <a:p>
            <a:r>
              <a:rPr lang="ru-RU" dirty="0"/>
              <a:t>- работа с ожиданием, сопротивлением.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9511" y="2828836"/>
            <a:ext cx="56807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pPr algn="just"/>
            <a:r>
              <a:rPr lang="ru-RU" dirty="0" smtClean="0"/>
              <a:t>Для </a:t>
            </a:r>
            <a:r>
              <a:rPr lang="ru-RU" dirty="0"/>
              <a:t>работы за основу </a:t>
            </a:r>
            <a:r>
              <a:rPr lang="ru-RU" dirty="0" smtClean="0"/>
              <a:t> </a:t>
            </a:r>
            <a:r>
              <a:rPr lang="ru-RU" dirty="0"/>
              <a:t>взят наш опыт работы по собственной уникальной методике: психологическое консультирование с помощью видеоигр.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2880320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803" y="1843011"/>
            <a:ext cx="2603500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40" y="4579444"/>
            <a:ext cx="2608383" cy="2014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583163"/>
            <a:ext cx="2440431" cy="2010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529418"/>
      </p:ext>
    </p:extLst>
  </p:cSld>
  <p:clrMapOvr>
    <a:masterClrMapping/>
  </p:clrMapOvr>
  <p:transition spd="slow" advTm="10509"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04D19DA4EA6F9B439E83685F960020BD" ma:contentTypeVersion="1" ma:contentTypeDescription="Создание документа." ma:contentTypeScope="" ma:versionID="35ed3a0acb28e0580b6944d4f0381ba1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e7823aa727540d6cf926e79e269075bc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Дата начала расписания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Дата окончания расписания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594DB2EA-D653-4BCA-BE9A-939A00471B15}"/>
</file>

<file path=customXml/itemProps2.xml><?xml version="1.0" encoding="utf-8"?>
<ds:datastoreItem xmlns:ds="http://schemas.openxmlformats.org/officeDocument/2006/customXml" ds:itemID="{58E76B8A-B695-4664-BD87-E7ADC47CB3EB}"/>
</file>

<file path=customXml/itemProps3.xml><?xml version="1.0" encoding="utf-8"?>
<ds:datastoreItem xmlns:ds="http://schemas.openxmlformats.org/officeDocument/2006/customXml" ds:itemID="{36B28113-06AD-4352-B1DB-F98948962A21}"/>
</file>

<file path=docProps/app.xml><?xml version="1.0" encoding="utf-8"?>
<Properties xmlns="http://schemas.openxmlformats.org/officeDocument/2006/extended-properties" xmlns:vt="http://schemas.openxmlformats.org/officeDocument/2006/docPropsVTypes">
  <TotalTime>6581</TotalTime>
  <Words>429</Words>
  <Application>Microsoft Office PowerPoint</Application>
  <PresentationFormat>Экран (4:3)</PresentationFormat>
  <Paragraphs>58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ПРОЕКТА</vt:lpstr>
      <vt:lpstr>Спасибо за внимание! </vt:lpstr>
    </vt:vector>
  </TitlesOfParts>
  <Company>ADMKRSK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kaeva</dc:creator>
  <cp:lastModifiedBy>Миллер Нина Александровна</cp:lastModifiedBy>
  <cp:revision>710</cp:revision>
  <cp:lastPrinted>2018-10-17T12:54:46Z</cp:lastPrinted>
  <dcterms:created xsi:type="dcterms:W3CDTF">2011-02-11T05:02:49Z</dcterms:created>
  <dcterms:modified xsi:type="dcterms:W3CDTF">2024-05-21T06:59:44Z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0x01010004D19DA4EA6F9B439E83685F960020BD</vt:lpwstr>
  </property>
</Properties>
</file>