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806E20-D5D7-426E-8C73-044DEFB08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0C5D58-7336-452D-8AAB-CB45DF24D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0EE4B1-6927-4109-93EA-84B7DF11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2C5F55-1B88-4C87-A6FF-FA6084C3A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F415C0-EFC9-48A0-9DCF-1D42DC2F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998C64-708A-4D21-93D9-ACF2CCE0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FA010A5-2030-4A22-8C82-7BBED8B17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C626A0-7118-4489-96F1-8E7D4E2B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E952BA-3159-4391-BF7B-404039DD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093B03-4B18-4138-BC9E-122817B2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AE1DEC9-05FA-44D2-A0A6-D3A93DB06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77F4AB-6C49-4C37-B1D2-EA2E2CBC8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A7955F-9359-4F2A-B81C-837FAC99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F6E30D-4275-42CB-8B46-AB6F0CF3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170581-AAC0-4C49-9456-4DC3D14E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A981F-23B9-4815-A05B-105C6B1F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6965E0-A351-4E14-846D-BAC437E09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64566A-DE87-4335-BFB2-35BC9F7C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2F6AFE-5B64-4F75-8587-8D011500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0AE8BF-CE24-4328-B98E-74869939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33E224-9FCD-47F6-9F68-ACE5AFE1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5826B0-25B1-4DB5-85F6-E37CDFEB5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4131E0-C2FD-4A9F-B068-39C7EE6B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8D91A6-A111-47DF-9B76-CAD603B6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DF2800-52FB-459D-BE4A-0DA0AD6C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5113BD-93BA-429A-BF23-D6E37B93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F6005C-125D-45C3-A1EF-FE3BA7D27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966A90-AECD-46F8-80AE-85F14C9F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A5ABE2-F5AB-4184-9731-402FF72A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ECDDC58-F0E8-4F4F-AF6A-8AC4C2AE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C627DF-839F-43D5-BE7E-B7992E93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CCC7DA-4369-4481-AD80-A2C3FC4B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A54489-3E92-431E-8221-FAC5DEFAE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C171C2-3AA3-4C8D-9564-56796C600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27F5203-2968-4243-97F5-BFD93BB64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21909B9-159A-47F1-8076-6A6A00B4A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C80D57-2063-45EF-AE5B-556AF744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AF9C796-93A2-45E0-ACB5-9AF2506F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B67AFC9-A7BE-4517-8453-65A2FEE5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DCB8E5-F144-4B6B-A203-9F47724F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A29724C-EE92-4DA5-9C50-B5DCF799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3D9E98-5243-4EB4-A206-B7212FFA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3D3BA9-180D-4B8F-8459-756A6A14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E9CA555-4E14-4DEA-BCB6-B5275EEB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0346DC9-FD2D-4FF0-8B70-1E162E81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F9F9D6-B8AB-4667-BFAF-43C22FCD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B6910-87E9-4A35-A96C-22803C9B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478FE5-770C-4DB8-8368-4F3A2CCC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2EE528-C8DE-419F-8CE9-D35A5DB9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2E69B3-9550-41B9-9A30-56558A1E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7BBBC7-60B6-4A10-B484-A9E939C2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014394-CAD8-4ACC-B24B-B8DF3A29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B7617-48B6-4A8C-BF2C-EC19221F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321BAC-9E09-4683-829E-61361FD89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F20D4F-F987-4C7D-B5BB-901A75267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471C99-F81A-4233-9A8A-6121B08A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77BCA8-81F6-40A5-A828-14E044CB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BB2226-BFDD-4068-9B7E-599F140E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FEC9E-F329-44CF-B9B2-25D67709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A1122E-7F23-447D-B293-876BE111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6AF131-9C09-4573-97DD-408DF249D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E03A-D746-459D-9323-B5B3470512E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BBE473-80F2-47C7-B4F1-1FC23AEFA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8B364B-029F-4300-A346-2B405DDF4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7746-06F2-45D6-B2BC-79F443476D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0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4A4B84A-8024-4FC3-8D72-320F7ABB7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19947"/>
            <a:ext cx="9144000" cy="93518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Прокуратура 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b="1" dirty="0">
                <a:solidFill>
                  <a:schemeClr val="bg1"/>
                </a:solidFill>
              </a:rPr>
              <a:t>Свердловского района 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b="1" dirty="0">
                <a:solidFill>
                  <a:schemeClr val="bg1"/>
                </a:solidFill>
              </a:rPr>
              <a:t>г. Красноярска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xmlns="" id="{5A000178-4E6B-4480-9240-82CF4A6386C5}"/>
              </a:ext>
            </a:extLst>
          </p:cNvPr>
          <p:cNvSpPr txBox="1">
            <a:spLocks/>
          </p:cNvSpPr>
          <p:nvPr/>
        </p:nvSpPr>
        <p:spPr>
          <a:xfrm>
            <a:off x="1524000" y="3982860"/>
            <a:ext cx="9144000" cy="93518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РАЗЪЯСНЯЕТ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pic>
        <p:nvPicPr>
          <p:cNvPr id="6" name="scott-buckley-childhood">
            <a:hlinkClick r:id="" action="ppaction://media"/>
            <a:extLst>
              <a:ext uri="{FF2B5EF4-FFF2-40B4-BE49-F238E27FC236}">
                <a16:creationId xmlns:a16="http://schemas.microsoft.com/office/drawing/2014/main" xmlns="" id="{A9BCC587-D6EE-4D94-98B3-3AAE50335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956" y="6541372"/>
            <a:ext cx="205889" cy="2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56"/>
    </mc:Choice>
    <mc:Fallback xmlns="">
      <p:transition advTm="3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</p:bld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774673"/>
            <a:ext cx="9391650" cy="1401314"/>
          </a:xfrm>
        </p:spPr>
        <p:txBody>
          <a:bodyPr anchor="t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А сильнее всего страдают дети, лишенные родительского внимания.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7EA4DD7-750E-4A79-B965-AF198035896D}"/>
              </a:ext>
            </a:extLst>
          </p:cNvPr>
          <p:cNvSpPr/>
          <p:nvPr/>
        </p:nvSpPr>
        <p:spPr>
          <a:xfrm>
            <a:off x="1400175" y="2638728"/>
            <a:ext cx="67350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Сталкиваются с насмешками сверстников.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22F4C5-8934-4496-9EF8-842221234453}"/>
              </a:ext>
            </a:extLst>
          </p:cNvPr>
          <p:cNvSpPr/>
          <p:nvPr/>
        </p:nvSpPr>
        <p:spPr>
          <a:xfrm>
            <a:off x="5276490" y="4792933"/>
            <a:ext cx="44069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Становятся замкнутыми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и одинокими.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11C536-53CC-49F6-B680-8333AD5F37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132">
            <a:off x="7319338" y="2285094"/>
            <a:ext cx="2276929" cy="22769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1BC259-FB6D-4E80-AB37-91E265B24B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012">
            <a:off x="2048698" y="4159999"/>
            <a:ext cx="3062583" cy="22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23"/>
    </mc:Choice>
    <mc:Fallback xmlns="">
      <p:transition advTm="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515" y="1934727"/>
            <a:ext cx="6518980" cy="1401314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 даже в будущем ребенок может иметь трудности.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Например, при трудоустройстве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 правоохранительные органы, администрацию,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крупные коммерческие и другие организации.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E54757-F96B-4103-9FB9-8B88C91574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222" y="3920837"/>
            <a:ext cx="2209800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FD6772B-9655-4C17-AF54-DEA80F0E9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10" y="939673"/>
            <a:ext cx="2682712" cy="298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8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96"/>
    </mc:Choice>
    <mc:Fallback xmlns="">
      <p:transition advTm="5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510" y="774673"/>
            <a:ext cx="6518980" cy="1401314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Прежде чем совершить преступление, подумайте о своем будущем, о своих близких …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F5ED16E-59D2-4EBB-963F-1416407FD4DA}"/>
              </a:ext>
            </a:extLst>
          </p:cNvPr>
          <p:cNvSpPr txBox="1">
            <a:spLocks/>
          </p:cNvSpPr>
          <p:nvPr/>
        </p:nvSpPr>
        <p:spPr>
          <a:xfrm>
            <a:off x="2836509" y="3024814"/>
            <a:ext cx="6518980" cy="1401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</a:rPr>
              <a:t>… и сделайте правильный выбор.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080D8E-DCB1-49C3-BF98-8A8125F7E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37" y="3810214"/>
            <a:ext cx="3034723" cy="227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4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903"/>
    </mc:Choice>
    <mc:Fallback xmlns="">
      <p:transition advTm="8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459" y="1095547"/>
            <a:ext cx="10041082" cy="7793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Задумал преступление?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B7801B-1C3D-4AC2-9C8A-9979465BB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46" y="2474500"/>
            <a:ext cx="389161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9"/>
    </mc:Choice>
    <mc:Fallback xmlns="">
      <p:transition advTm="6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2.96296E-6 L -0.33515 -0.0002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FFA41D-1B71-44B0-9B81-DC69AC372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1" y="3297382"/>
            <a:ext cx="3331683" cy="2495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459" y="748237"/>
            <a:ext cx="10041082" cy="7793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Подумай о последствиях!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B7801B-1C3D-4AC2-9C8A-9979465BB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1" y="2498764"/>
            <a:ext cx="389161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0F147C-AD9E-4318-B774-0CCF8B3CC8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7" y="2574309"/>
            <a:ext cx="2627168" cy="3415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7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75"/>
    </mc:Choice>
    <mc:Fallback xmlns="">
      <p:transition advTm="5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139 L 0.37019 0.07593 " pathEditMode="relative" rAng="0" ptsTypes="AA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386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76159 -0.03079 " pathEditMode="relative" rAng="0" ptsTypes="AA">
                                      <p:cBhvr>
                                        <p:cTn id="1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18C3A5-0603-4566-A60D-F2280E1E6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82" y="3613727"/>
            <a:ext cx="4585703" cy="286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71DA51-849B-4944-BCEA-96C0EF61C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2348">
            <a:off x="6594271" y="926818"/>
            <a:ext cx="3883372" cy="286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0969715-B9F9-4258-B51E-DD9464951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15" y="1318438"/>
            <a:ext cx="6007394" cy="5405378"/>
          </a:xfrm>
        </p:spPr>
        <p:txBody>
          <a:bodyPr anchor="t"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По статистике, правоохранительные органы раскрывают подавляющее большинство преступлений.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А это значит, что совершившие их лица привлекаются к уголовной ответственности.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7268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99"/>
    </mc:Choice>
    <mc:Fallback xmlns="">
      <p:transition advTm="3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0969715-B9F9-4258-B51E-DD9464951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11" y="801201"/>
            <a:ext cx="10972376" cy="4291620"/>
          </a:xfrm>
        </p:spPr>
        <p:txBody>
          <a:bodyPr anchor="t"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За преступлением всегда следует наказание –                                            от штрафа или обязательных работ до лишения свободы.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2FECAC-E146-4E7B-9349-41A02BAC6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385">
            <a:off x="1079806" y="2207892"/>
            <a:ext cx="2671696" cy="267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A50486D-B112-4D98-BE93-F840A78C6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10" y="1891600"/>
            <a:ext cx="2713180" cy="271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3F99F7-37D2-4308-9974-7F7ECA14C9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208">
            <a:off x="8551824" y="2166285"/>
            <a:ext cx="2754908" cy="275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ADBEE4-E376-4F9E-8994-498B3E13C7CC}"/>
              </a:ext>
            </a:extLst>
          </p:cNvPr>
          <p:cNvSpPr txBox="1"/>
          <p:nvPr/>
        </p:nvSpPr>
        <p:spPr>
          <a:xfrm>
            <a:off x="761998" y="5114266"/>
            <a:ext cx="1066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Однако мало кто задумывается о других последствиях.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05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43"/>
    </mc:Choice>
    <mc:Fallback xmlns="">
      <p:transition advTm="5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884" y="3429000"/>
            <a:ext cx="5563466" cy="112198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Долгое время преступник будет иметь </a:t>
            </a:r>
            <a:r>
              <a:rPr lang="ru-RU" sz="4000" b="1" u="sng" dirty="0">
                <a:solidFill>
                  <a:schemeClr val="bg1"/>
                </a:solidFill>
                <a:latin typeface="+mn-lt"/>
              </a:rPr>
              <a:t>судимость.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+mn-lt"/>
              </a:rPr>
            </a:br>
            <a:r>
              <a:rPr lang="ru-RU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+mn-lt"/>
              </a:rPr>
            </a:b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64B0C1-31E4-42CE-A70F-6A8476942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21" y="1391601"/>
            <a:ext cx="3775364" cy="453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DDC79E1-6C2E-4D81-8151-534331827B5C}"/>
              </a:ext>
            </a:extLst>
          </p:cNvPr>
          <p:cNvSpPr txBox="1">
            <a:spLocks/>
          </p:cNvSpPr>
          <p:nvPr/>
        </p:nvSpPr>
        <p:spPr>
          <a:xfrm>
            <a:off x="641783" y="4687081"/>
            <a:ext cx="6373668" cy="779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</a:rPr>
              <a:t>Срок погашения судимости может составлять 10 лет!</a:t>
            </a:r>
          </a:p>
        </p:txBody>
      </p:sp>
    </p:spTree>
    <p:extLst>
      <p:ext uri="{BB962C8B-B14F-4D97-AF65-F5344CB8AC3E}">
        <p14:creationId xmlns:p14="http://schemas.microsoft.com/office/powerpoint/2010/main" val="26256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48"/>
    </mc:Choice>
    <mc:Fallback xmlns="">
      <p:transition advTm="4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45" y="932327"/>
            <a:ext cx="9106910" cy="560991"/>
          </a:xfrm>
        </p:spPr>
        <p:txBody>
          <a:bodyPr anchor="t">
            <a:noAutofit/>
          </a:bodyPr>
          <a:lstStyle/>
          <a:p>
            <a:pPr>
              <a:lnSpc>
                <a:spcPts val="2000"/>
              </a:lnSpc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Последствия судимости: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- контроль со стороны ОВД 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1800" dirty="0">
                <a:solidFill>
                  <a:schemeClr val="bg1"/>
                </a:solidFill>
                <a:latin typeface="+mn-lt"/>
              </a:rPr>
              <a:t>(административный надзор) 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- 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ограничения в передвижении, выборе места жительства, посещении определенных мест 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1800" dirty="0">
                <a:solidFill>
                  <a:schemeClr val="bg1"/>
                </a:solidFill>
                <a:latin typeface="+mn-lt"/>
              </a:rPr>
              <a:t>(покидать жилье ночью, посещать массовые мероприятия и др.)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 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- отдельные запреты 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1800" dirty="0">
                <a:solidFill>
                  <a:schemeClr val="bg1"/>
                </a:solidFill>
                <a:latin typeface="+mn-lt"/>
              </a:rPr>
              <a:t>(нельзя выезжать из страны, водить автомобиль и др.)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- ограничения в трудовых и социальных правах 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1800" dirty="0">
                <a:solidFill>
                  <a:schemeClr val="bg1"/>
                </a:solidFill>
                <a:latin typeface="+mn-lt"/>
              </a:rPr>
              <a:t>(запрет на обучение в отдельных ВУЗах, запрет на трудоустройство </a:t>
            </a:r>
            <a:br>
              <a:rPr lang="ru-RU" sz="1800" dirty="0">
                <a:solidFill>
                  <a:schemeClr val="bg1"/>
                </a:solidFill>
                <a:latin typeface="+mn-lt"/>
              </a:rPr>
            </a:br>
            <a:r>
              <a:rPr lang="ru-RU" sz="1800" dirty="0">
                <a:solidFill>
                  <a:schemeClr val="bg1"/>
                </a:solidFill>
                <a:latin typeface="+mn-lt"/>
              </a:rPr>
              <a:t>в некоторые организации или осуществление предпринимательской деятельности)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n-lt"/>
              </a:rPr>
            </a:br>
            <a:r>
              <a:rPr lang="ru-RU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- более строгое наказание 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>за повторное преступление </a:t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1800" dirty="0">
                <a:solidFill>
                  <a:schemeClr val="bg1"/>
                </a:solidFill>
                <a:latin typeface="+mn-lt"/>
              </a:rPr>
              <a:t>(рецидив)</a:t>
            </a:r>
            <a:br>
              <a:rPr lang="ru-RU" sz="18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CB28DE-A92B-40C3-B326-6A296260E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03" y="4514126"/>
            <a:ext cx="1850441" cy="194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16FAE-9C20-4EB6-A8CA-DFD6EDD356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202">
            <a:off x="1615021" y="570326"/>
            <a:ext cx="1286026" cy="205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A5FD16-5058-4D1A-91A7-B3850FD71E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" y="3204460"/>
            <a:ext cx="1765946" cy="176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224987E-2324-4B89-B015-9560E609F6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470">
            <a:off x="10166521" y="1437176"/>
            <a:ext cx="1551160" cy="196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3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606"/>
    </mc:Choice>
    <mc:Fallback xmlns="">
      <p:transition advTm="8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774672"/>
            <a:ext cx="9391650" cy="1635153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n-lt"/>
              </a:rPr>
              <a:t>Но даже после погашения судимости человек всегда будет являться привлекавшимся к уголовной ответственности. 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7EA4DD7-750E-4A79-B965-AF198035896D}"/>
              </a:ext>
            </a:extLst>
          </p:cNvPr>
          <p:cNvSpPr/>
          <p:nvPr/>
        </p:nvSpPr>
        <p:spPr>
          <a:xfrm>
            <a:off x="449433" y="234631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+mj-lt"/>
              </a:rPr>
            </a:br>
            <a:r>
              <a:rPr lang="ru-RU" sz="3200" b="1" dirty="0">
                <a:solidFill>
                  <a:schemeClr val="bg1"/>
                </a:solidFill>
                <a:latin typeface="+mj-lt"/>
              </a:rPr>
              <a:t>Не сможет работать в правоохранительных органах.</a:t>
            </a:r>
            <a:br>
              <a:rPr lang="ru-RU" sz="3200" b="1" dirty="0">
                <a:solidFill>
                  <a:schemeClr val="bg1"/>
                </a:solidFill>
                <a:latin typeface="+mj-lt"/>
              </a:rPr>
            </a:br>
            <a:r>
              <a:rPr lang="ru-RU" sz="3200" b="1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+mj-lt"/>
              </a:rPr>
            </a:br>
            <a:r>
              <a:rPr lang="ru-RU" sz="3200" b="1" dirty="0">
                <a:solidFill>
                  <a:schemeClr val="bg1"/>
                </a:solidFill>
                <a:latin typeface="+mj-lt"/>
              </a:rPr>
              <a:t>Будет испытывать трудности при приеме на работу в другие организации. </a:t>
            </a:r>
            <a:endParaRPr lang="ru-RU" sz="32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BC0288-0140-47A9-99A7-DEF272665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41" y="2324980"/>
            <a:ext cx="4246392" cy="424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3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841"/>
    </mc:Choice>
    <mc:Fallback xmlns="">
      <p:transition advTm="7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A2DF42-1EFD-4BB5-BF14-063E53D52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684"/>
            <a:ext cx="1310044" cy="11219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D7B857-52A1-40B3-AB19-20E045622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6" y="213683"/>
            <a:ext cx="911752" cy="1121981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F1389ED6-F390-4EBB-AAA9-5EBA344B0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175" y="774673"/>
            <a:ext cx="9391650" cy="1401314"/>
          </a:xfrm>
        </p:spPr>
        <p:txBody>
          <a:bodyPr anchor="t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n-lt"/>
              </a:rPr>
              <a:t>Негативные последствия наступают не только для виновного, но и для его семьи.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7EA4DD7-750E-4A79-B965-AF198035896D}"/>
              </a:ext>
            </a:extLst>
          </p:cNvPr>
          <p:cNvSpPr/>
          <p:nvPr/>
        </p:nvSpPr>
        <p:spPr>
          <a:xfrm>
            <a:off x="768444" y="225975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Находясь в местах лишения свободы, осужденный не может оказать необходимую помощь и поддержку близким. 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B41D34-2947-4129-B33F-A8CFFE488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69" y="2468373"/>
            <a:ext cx="4329953" cy="338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22F4C5-8934-4496-9EF8-842221234453}"/>
              </a:ext>
            </a:extLst>
          </p:cNvPr>
          <p:cNvSpPr/>
          <p:nvPr/>
        </p:nvSpPr>
        <p:spPr>
          <a:xfrm>
            <a:off x="1771140" y="4553427"/>
            <a:ext cx="40906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Не может участвовать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в воспитании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3240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98"/>
    </mc:Choice>
    <mc:Fallback xmlns="">
      <p:transition advTm="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FD1C177E27484CBCB04B8F3D4E9FF7" ma:contentTypeVersion="1" ma:contentTypeDescription="Создание документа." ma:contentTypeScope="" ma:versionID="4f7a26d9e9804caddcda95b154b1fbb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823aa727540d6cf926e79e269075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8A2B3D-712F-4D85-B9CD-E0BEB2EE0843}"/>
</file>

<file path=customXml/itemProps2.xml><?xml version="1.0" encoding="utf-8"?>
<ds:datastoreItem xmlns:ds="http://schemas.openxmlformats.org/officeDocument/2006/customXml" ds:itemID="{35636A39-16B7-4850-B6E6-40AC3F7062C5}"/>
</file>

<file path=customXml/itemProps3.xml><?xml version="1.0" encoding="utf-8"?>
<ds:datastoreItem xmlns:ds="http://schemas.openxmlformats.org/officeDocument/2006/customXml" ds:itemID="{C0F5D61C-564B-4C86-90EA-643577B3B2D1}"/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160</Words>
  <Application>Microsoft Office PowerPoint</Application>
  <PresentationFormat>Произвольный</PresentationFormat>
  <Paragraphs>23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Прокуратура  Свердловского района  г. Красноярска  </vt:lpstr>
      <vt:lpstr>Задумал преступление?</vt:lpstr>
      <vt:lpstr>Подумай о последствиях!</vt:lpstr>
      <vt:lpstr>По статистике, правоохранительные органы раскрывают подавляющее большинство преступлений.   А это значит, что совершившие их лица привлекаются к уголовной ответственности. </vt:lpstr>
      <vt:lpstr>За преступлением всегда следует наказание –                                            от штрафа или обязательных работ до лишения свободы.     </vt:lpstr>
      <vt:lpstr>Долгое время преступник будет иметь судимость.  </vt:lpstr>
      <vt:lpstr>Последствия судимости:    - контроль со стороны ОВД  (административный надзор)    -  ограничения в передвижении, выборе места жительства, посещении определенных мест  (покидать жилье ночью, посещать массовые мероприятия и др.)     - отдельные запреты  (нельзя выезжать из страны, водить автомобиль и др.)  - ограничения в трудовых и социальных правах  (запрет на обучение в отдельных ВУЗах, запрет на трудоустройство  в некоторые организации или осуществление предпринимательской деятельности)  - более строгое наказание  за повторное преступление  (рецидив)  </vt:lpstr>
      <vt:lpstr>Но даже после погашения судимости человек всегда будет являться привлекавшимся к уголовной ответственности.   </vt:lpstr>
      <vt:lpstr>Негативные последствия наступают не только для виновного, но и для его семьи. </vt:lpstr>
      <vt:lpstr>А сильнее всего страдают дети, лишенные родительского внимания.  </vt:lpstr>
      <vt:lpstr>И даже в будущем ребенок может иметь трудности.  Например, при трудоустройстве  в правоохранительные органы, администрацию,  крупные коммерческие и другие организации. </vt:lpstr>
      <vt:lpstr>Прежде чем совершить преступление, подумайте о своем будущем, о своих близких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</dc:creator>
  <cp:lastModifiedBy>Дегтярева Ольга Владимировна</cp:lastModifiedBy>
  <cp:revision>52</cp:revision>
  <cp:lastPrinted>2022-09-12T03:12:06Z</cp:lastPrinted>
  <dcterms:created xsi:type="dcterms:W3CDTF">2022-09-11T15:34:57Z</dcterms:created>
  <dcterms:modified xsi:type="dcterms:W3CDTF">2023-03-10T02:43:35Z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0x010100BFFD1C177E27484CBCB04B8F3D4E9FF7</vt:lpwstr>
  </property>
</Properties>
</file>